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06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2" d="100"/>
          <a:sy n="102" d="100"/>
        </p:scale>
        <p:origin x="-2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t>11.11.2014</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11.11.2014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11.11.2014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11.11.2014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11.11.2014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11.11.2014</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11.11.2014</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t>11.11.2014</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067944" y="1700808"/>
            <a:ext cx="4680520" cy="2926296"/>
          </a:xfrm>
        </p:spPr>
        <p:txBody>
          <a:bodyPr>
            <a:normAutofit/>
          </a:bodyPr>
          <a:lstStyle/>
          <a:p>
            <a:pPr algn="ctr"/>
            <a:r>
              <a:rPr lang="ru-RU" sz="4000" b="1" dirty="0" err="1" smtClean="0"/>
              <a:t>Периодтық</a:t>
            </a:r>
            <a:r>
              <a:rPr lang="ru-RU" sz="4000" b="1" dirty="0" smtClean="0"/>
              <a:t> </a:t>
            </a:r>
            <a:r>
              <a:rPr lang="ru-RU" sz="4000" b="1" dirty="0" err="1" smtClean="0"/>
              <a:t>тапсырманы</a:t>
            </a:r>
            <a:r>
              <a:rPr lang="ru-RU" sz="4000" b="1" dirty="0" smtClean="0"/>
              <a:t> </a:t>
            </a:r>
            <a:r>
              <a:rPr lang="ru-RU" sz="4000" b="1" dirty="0" err="1" smtClean="0"/>
              <a:t>жоспарлау</a:t>
            </a:r>
            <a:endParaRPr lang="ru-RU" sz="4000" b="1" dirty="0"/>
          </a:p>
        </p:txBody>
      </p:sp>
    </p:spTree>
    <p:extLst>
      <p:ext uri="{BB962C8B-B14F-4D97-AF65-F5344CB8AC3E}">
        <p14:creationId xmlns:p14="http://schemas.microsoft.com/office/powerpoint/2010/main" val="10405252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rgbClr val="FFFF00">
                <a:lumMod val="40000"/>
                <a:lumOff val="60000"/>
                <a:alpha val="87000"/>
              </a:srgb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5" name="Прямоугольник 4"/>
          <p:cNvSpPr/>
          <p:nvPr/>
        </p:nvSpPr>
        <p:spPr>
          <a:xfrm>
            <a:off x="467544" y="764704"/>
            <a:ext cx="7776864" cy="1569660"/>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Нақты уақыт жүйелеріндегі көпшілік тапсырма – периодтық, таймер </a:t>
            </a:r>
            <a:r>
              <a:rPr lang="kk-KZ" sz="2400" b="1" dirty="0" smtClean="0">
                <a:latin typeface="Times New Roman" panose="02020603050405020304" pitchFamily="18" charset="0"/>
                <a:cs typeface="Times New Roman" panose="02020603050405020304" pitchFamily="18" charset="0"/>
              </a:rPr>
              <a:t>және </a:t>
            </a:r>
            <a:r>
              <a:rPr lang="kk-KZ" sz="2400" b="1" dirty="0">
                <a:latin typeface="Times New Roman" panose="02020603050405020304" pitchFamily="18" charset="0"/>
                <a:cs typeface="Times New Roman" panose="02020603050405020304" pitchFamily="18" charset="0"/>
              </a:rPr>
              <a:t>датчик сигналдарын қарқындату болып  келеді. О</a:t>
            </a:r>
            <a:r>
              <a:rPr lang="kk-KZ" sz="2400" b="1" dirty="0" smtClean="0">
                <a:latin typeface="Times New Roman" panose="02020603050405020304" pitchFamily="18" charset="0"/>
                <a:cs typeface="Times New Roman" panose="02020603050405020304" pitchFamily="18" charset="0"/>
              </a:rPr>
              <a:t>ндай </a:t>
            </a:r>
            <a:r>
              <a:rPr lang="kk-KZ" sz="2400" b="1" dirty="0">
                <a:latin typeface="Times New Roman" panose="02020603050405020304" pitchFamily="18" charset="0"/>
                <a:cs typeface="Times New Roman" panose="02020603050405020304" pitchFamily="18" charset="0"/>
              </a:rPr>
              <a:t>тапсырмаларға арнайы уақыт бөлу қабылдаулары құрастырылған. </a:t>
            </a:r>
            <a:endParaRPr lang="ru-RU" sz="24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23528" y="3068960"/>
            <a:ext cx="8676456" cy="2677656"/>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1973 жылы Луй және Лэйланд RMA (Rate Monotonic Analysis) атты, нақты уақыт операциялық жүйесінде  периодтық тапсырма әдісін саралауды ұсынады және RMS (Rate Monotonic Scheduling) атты жоспарлау сызбасына сәйкес болып келеді. Бастапқы нұсқа сұлбасында, жүйе периодының барлық тапсырмаларында және </a:t>
            </a:r>
            <a:r>
              <a:rPr lang="kk-KZ" sz="2400" b="1" dirty="0" smtClean="0">
                <a:latin typeface="Times New Roman" panose="02020603050405020304" pitchFamily="18" charset="0"/>
                <a:cs typeface="Times New Roman" panose="02020603050405020304" pitchFamily="18" charset="0"/>
              </a:rPr>
              <a:t>олардың </a:t>
            </a:r>
            <a:r>
              <a:rPr lang="kk-KZ" sz="2400" b="1" dirty="0">
                <a:latin typeface="Times New Roman" panose="02020603050405020304" pitchFamily="18" charset="0"/>
                <a:cs typeface="Times New Roman" panose="02020603050405020304" pitchFamily="18" charset="0"/>
              </a:rPr>
              <a:t>арасында әрекеттестік жоқтығы айтылады.</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2761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rgbClr val="CCCCFF"/>
            </a:gs>
            <a:gs pos="17999">
              <a:srgbClr val="99CCFF"/>
            </a:gs>
            <a:gs pos="34000">
              <a:srgbClr val="9966FF"/>
            </a:gs>
            <a:gs pos="71000">
              <a:srgbClr val="CC99FF"/>
            </a:gs>
            <a:gs pos="93000">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512168" y="332656"/>
            <a:ext cx="8280920" cy="6186309"/>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RMS приоритет тапсырмаларында периодқа кері пропорционал, сонымен қатар тапсырмада приоритет неғұрлым жоғары иеленсе, период соғұрлым төмен</a:t>
            </a:r>
            <a:r>
              <a:rPr lang="kk-KZ" sz="2400" b="1" dirty="0" smtClean="0">
                <a:latin typeface="Times New Roman" panose="02020603050405020304" pitchFamily="18" charset="0"/>
                <a:cs typeface="Times New Roman" panose="02020603050405020304" pitchFamily="18" charset="0"/>
              </a:rPr>
              <a:t>.</a:t>
            </a:r>
            <a:r>
              <a:rPr lang="kk-KZ" sz="2400" b="1" dirty="0">
                <a:latin typeface="Times New Roman" panose="02020603050405020304" pitchFamily="18" charset="0"/>
                <a:cs typeface="Times New Roman" panose="02020603050405020304" pitchFamily="18" charset="0"/>
              </a:rPr>
              <a:t> </a:t>
            </a:r>
            <a:r>
              <a:rPr lang="kk-KZ" sz="2400" b="1" dirty="0" smtClean="0">
                <a:latin typeface="Times New Roman" panose="02020603050405020304" pitchFamily="18" charset="0"/>
                <a:cs typeface="Times New Roman" panose="02020603050405020304" pitchFamily="18" charset="0"/>
              </a:rPr>
              <a:t>RMS жоспарлануы. Процесс берілгендермен қамтамасыз етілуі керек. Олар</a:t>
            </a:r>
            <a:r>
              <a:rPr lang="en-US" sz="2400" b="1" dirty="0">
                <a:latin typeface="Times New Roman" panose="02020603050405020304" pitchFamily="18" charset="0"/>
                <a:cs typeface="Times New Roman" panose="02020603050405020304" pitchFamily="18" charset="0"/>
              </a:rPr>
              <a:t>:</a:t>
            </a:r>
            <a:endParaRPr lang="kk-KZ" sz="2400" b="1" dirty="0" smtClean="0">
              <a:latin typeface="Times New Roman" panose="02020603050405020304" pitchFamily="18" charset="0"/>
              <a:cs typeface="Times New Roman" panose="02020603050405020304" pitchFamily="18" charset="0"/>
            </a:endParaRPr>
          </a:p>
          <a:p>
            <a:pPr algn="just"/>
            <a:endParaRPr lang="kk-KZ" sz="2400" b="1" dirty="0" smtClean="0">
              <a:latin typeface="Times New Roman" panose="02020603050405020304" pitchFamily="18" charset="0"/>
              <a:cs typeface="Times New Roman" panose="02020603050405020304" pitchFamily="18" charset="0"/>
            </a:endParaRPr>
          </a:p>
          <a:p>
            <a:pPr marL="342900" indent="-342900" algn="just">
              <a:lnSpc>
                <a:spcPct val="150000"/>
              </a:lnSpc>
              <a:buBlip>
                <a:blip r:embed="rId2"/>
              </a:buBlip>
            </a:pPr>
            <a:r>
              <a:rPr lang="kk-KZ" sz="2400" b="1" dirty="0" smtClean="0">
                <a:latin typeface="Times New Roman" panose="02020603050405020304" pitchFamily="18" charset="0"/>
                <a:cs typeface="Times New Roman" panose="02020603050405020304" pitchFamily="18" charset="0"/>
              </a:rPr>
              <a:t>Процесс уақытына дейін аяқталу керек</a:t>
            </a:r>
            <a:r>
              <a:rPr lang="en-US" sz="2400" b="1" dirty="0" smtClean="0">
                <a:latin typeface="Times New Roman" panose="02020603050405020304" pitchFamily="18" charset="0"/>
                <a:cs typeface="Times New Roman" panose="02020603050405020304" pitchFamily="18" charset="0"/>
              </a:rPr>
              <a:t>;</a:t>
            </a:r>
            <a:endParaRPr lang="kk-KZ" sz="2400" b="1" dirty="0" smtClean="0">
              <a:latin typeface="Times New Roman" panose="02020603050405020304" pitchFamily="18" charset="0"/>
              <a:cs typeface="Times New Roman" panose="02020603050405020304" pitchFamily="18" charset="0"/>
            </a:endParaRPr>
          </a:p>
          <a:p>
            <a:pPr marL="342900" indent="-342900" algn="just">
              <a:lnSpc>
                <a:spcPct val="150000"/>
              </a:lnSpc>
              <a:buBlip>
                <a:blip r:embed="rId2"/>
              </a:buBlip>
            </a:pPr>
            <a:r>
              <a:rPr lang="kk-KZ" sz="2400" b="1" dirty="0" smtClean="0">
                <a:latin typeface="Times New Roman" panose="02020603050405020304" pitchFamily="18" charset="0"/>
                <a:cs typeface="Times New Roman" panose="02020603050405020304" pitchFamily="18" charset="0"/>
              </a:rPr>
              <a:t>Бір процесс басқа процесске тәуелді болмауы керек</a:t>
            </a:r>
            <a:r>
              <a:rPr lang="en-US" sz="2400" b="1" dirty="0" smtClean="0">
                <a:latin typeface="Times New Roman" panose="02020603050405020304" pitchFamily="18" charset="0"/>
                <a:cs typeface="Times New Roman" panose="02020603050405020304" pitchFamily="18" charset="0"/>
              </a:rPr>
              <a:t>;</a:t>
            </a:r>
            <a:endParaRPr lang="kk-KZ" sz="2400" b="1" dirty="0" smtClean="0">
              <a:latin typeface="Times New Roman" panose="02020603050405020304" pitchFamily="18" charset="0"/>
              <a:cs typeface="Times New Roman" panose="02020603050405020304" pitchFamily="18" charset="0"/>
            </a:endParaRPr>
          </a:p>
          <a:p>
            <a:pPr marL="342900" indent="-342900" algn="just">
              <a:lnSpc>
                <a:spcPct val="150000"/>
              </a:lnSpc>
              <a:buBlip>
                <a:blip r:embed="rId2"/>
              </a:buBlip>
            </a:pPr>
            <a:r>
              <a:rPr lang="kk-KZ" sz="2400" b="1" dirty="0" smtClean="0">
                <a:latin typeface="Times New Roman" panose="02020603050405020304" pitchFamily="18" charset="0"/>
                <a:cs typeface="Times New Roman" panose="02020603050405020304" pitchFamily="18" charset="0"/>
              </a:rPr>
              <a:t>Әр интервал сайын әр процесске бірдей процессорлы уақыт керек</a:t>
            </a:r>
            <a:r>
              <a:rPr lang="en-US" sz="2400" b="1" dirty="0" smtClean="0">
                <a:latin typeface="Times New Roman" panose="02020603050405020304" pitchFamily="18" charset="0"/>
                <a:cs typeface="Times New Roman" panose="02020603050405020304" pitchFamily="18" charset="0"/>
              </a:rPr>
              <a:t>;</a:t>
            </a:r>
            <a:endParaRPr lang="kk-KZ" sz="2400" b="1" dirty="0" smtClean="0">
              <a:latin typeface="Times New Roman" panose="02020603050405020304" pitchFamily="18" charset="0"/>
              <a:cs typeface="Times New Roman" panose="02020603050405020304" pitchFamily="18" charset="0"/>
            </a:endParaRPr>
          </a:p>
          <a:p>
            <a:pPr marL="342900" indent="-342900" algn="just">
              <a:lnSpc>
                <a:spcPct val="150000"/>
              </a:lnSpc>
              <a:buBlip>
                <a:blip r:embed="rId2"/>
              </a:buBlip>
            </a:pPr>
            <a:r>
              <a:rPr lang="kk-KZ" sz="2400" b="1" dirty="0" smtClean="0">
                <a:latin typeface="Times New Roman" panose="02020603050405020304" pitchFamily="18" charset="0"/>
                <a:cs typeface="Times New Roman" panose="02020603050405020304" pitchFamily="18" charset="0"/>
              </a:rPr>
              <a:t>Периодтық емес процессорларда маңызды берілген</a:t>
            </a:r>
            <a:r>
              <a:rPr lang="ru-RU" sz="2400" dirty="0">
                <a:latin typeface="Times New Roman" panose="02020603050405020304" pitchFamily="18" charset="0"/>
                <a:cs typeface="Times New Roman" panose="02020603050405020304" pitchFamily="18" charset="0"/>
              </a:rPr>
              <a:t> </a:t>
            </a:r>
            <a:r>
              <a:rPr lang="ru-RU" sz="2400" b="1" dirty="0" err="1" smtClean="0">
                <a:latin typeface="Times New Roman" panose="02020603050405020304" pitchFamily="18" charset="0"/>
                <a:cs typeface="Times New Roman" panose="02020603050405020304" pitchFamily="18" charset="0"/>
              </a:rPr>
              <a:t>уақыты</a:t>
            </a:r>
            <a:r>
              <a:rPr lang="ru-RU" sz="2400" b="1" dirty="0" smtClean="0">
                <a:latin typeface="Times New Roman" panose="02020603050405020304" pitchFamily="18" charset="0"/>
                <a:cs typeface="Times New Roman" panose="02020603050405020304" pitchFamily="18" charset="0"/>
              </a:rPr>
              <a:t> </a:t>
            </a:r>
            <a:r>
              <a:rPr lang="ru-RU" sz="2400" b="1" dirty="0" err="1" smtClean="0">
                <a:latin typeface="Times New Roman" panose="02020603050405020304" pitchFamily="18" charset="0"/>
                <a:cs typeface="Times New Roman" panose="02020603050405020304" pitchFamily="18" charset="0"/>
              </a:rPr>
              <a:t>болмайды</a:t>
            </a:r>
            <a:r>
              <a:rPr lang="en-US" sz="2400" b="1" dirty="0" smtClean="0">
                <a:latin typeface="Times New Roman" panose="02020603050405020304" pitchFamily="18" charset="0"/>
                <a:cs typeface="Times New Roman" panose="02020603050405020304" pitchFamily="18" charset="0"/>
              </a:rPr>
              <a:t>;</a:t>
            </a:r>
            <a:endParaRPr lang="ru-RU" sz="2400" b="1" dirty="0" smtClean="0">
              <a:latin typeface="Times New Roman" panose="02020603050405020304" pitchFamily="18" charset="0"/>
              <a:cs typeface="Times New Roman" panose="02020603050405020304" pitchFamily="18" charset="0"/>
            </a:endParaRPr>
          </a:p>
          <a:p>
            <a:pPr marL="342900" indent="-342900" algn="just">
              <a:lnSpc>
                <a:spcPct val="150000"/>
              </a:lnSpc>
              <a:buBlip>
                <a:blip r:embed="rId2"/>
              </a:buBlip>
            </a:pPr>
            <a:r>
              <a:rPr lang="kk-KZ" sz="2400" b="1" dirty="0" smtClean="0">
                <a:latin typeface="Times New Roman" panose="02020603050405020304" pitchFamily="18" charset="0"/>
                <a:cs typeface="Times New Roman" panose="02020603050405020304" pitchFamily="18" charset="0"/>
              </a:rPr>
              <a:t>Процессті болдырмау, тез арада болуы</a:t>
            </a:r>
            <a:r>
              <a:rPr lang="en-US" sz="2400" b="1" dirty="0" smtClean="0">
                <a:latin typeface="Times New Roman" panose="02020603050405020304" pitchFamily="18" charset="0"/>
                <a:cs typeface="Times New Roman" panose="02020603050405020304" pitchFamily="18" charset="0"/>
              </a:rPr>
              <a:t>;</a:t>
            </a:r>
            <a:endParaRPr lang="kk-KZ"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138233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randombar(horizontal)">
                                      <p:cBhvr>
                                        <p:cTn id="14" dur="500"/>
                                        <p:tgtEl>
                                          <p:spTgt spid="2">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randombar(horizontal)">
                                      <p:cBhvr>
                                        <p:cTn id="19" dur="500"/>
                                        <p:tgtEl>
                                          <p:spTgt spid="2">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randombar(horizontal)">
                                      <p:cBhvr>
                                        <p:cTn id="24" dur="500"/>
                                        <p:tgtEl>
                                          <p:spTgt spid="2">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randombar(horizontal)">
                                      <p:cBhvr>
                                        <p:cTn id="29" dur="500"/>
                                        <p:tgtEl>
                                          <p:spTgt spid="2">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randombar(horizontal)">
                                      <p:cBhvr>
                                        <p:cTn id="3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rgbClr val="000082"/>
            </a:gs>
            <a:gs pos="3332">
              <a:srgbClr val="000082"/>
            </a:gs>
            <a:gs pos="0">
              <a:srgbClr val="0047FF"/>
            </a:gs>
            <a:gs pos="0">
              <a:srgbClr val="000082"/>
            </a:gs>
            <a:gs pos="43000">
              <a:srgbClr val="0047FF"/>
            </a:gs>
            <a:gs pos="100000">
              <a:srgbClr val="0047FF"/>
            </a:gs>
            <a:gs pos="100000">
              <a:srgbClr val="000082"/>
            </a:gs>
            <a:gs pos="100000">
              <a:srgbClr val="0047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323528" y="3140968"/>
            <a:ext cx="8676456" cy="2246769"/>
          </a:xfrm>
          <a:prstGeom prst="rect">
            <a:avLst/>
          </a:prstGeom>
        </p:spPr>
        <p:txBody>
          <a:bodyPr wrap="square">
            <a:spAutoFit/>
          </a:bodyPr>
          <a:lstStyle/>
          <a:p>
            <a:pPr algn="just"/>
            <a:r>
              <a:rPr lang="kk-KZ" sz="2800" b="1" dirty="0">
                <a:solidFill>
                  <a:srgbClr val="FFFF00"/>
                </a:solidFill>
                <a:latin typeface="Times New Roman" panose="02020603050405020304" pitchFamily="18" charset="0"/>
                <a:cs typeface="Times New Roman" panose="02020603050405020304" pitchFamily="18" charset="0"/>
              </a:rPr>
              <a:t>Егер де тапсырмалар арасында тәуелділік болса, онда  міндетті түрде приоритет инверсияларымен күресу туралы шара қабылдау керек. Луй мен Лэйланд </a:t>
            </a:r>
            <a:r>
              <a:rPr lang="ru-RU" sz="2800" b="1" dirty="0">
                <a:solidFill>
                  <a:srgbClr val="FFFF00"/>
                </a:solidFill>
                <a:latin typeface="Times New Roman" panose="02020603050405020304" pitchFamily="18" charset="0"/>
                <a:cs typeface="Times New Roman" panose="02020603050405020304" pitchFamily="18" charset="0"/>
              </a:rPr>
              <a:t>РСР (</a:t>
            </a:r>
            <a:r>
              <a:rPr lang="en-US" sz="2800" b="1" dirty="0">
                <a:solidFill>
                  <a:srgbClr val="FFFF00"/>
                </a:solidFill>
                <a:latin typeface="Times New Roman" panose="02020603050405020304" pitchFamily="18" charset="0"/>
                <a:cs typeface="Times New Roman" panose="02020603050405020304" pitchFamily="18" charset="0"/>
              </a:rPr>
              <a:t>Priority Celling Protocol</a:t>
            </a:r>
            <a:r>
              <a:rPr lang="ru-RU" sz="2800" b="1" dirty="0">
                <a:solidFill>
                  <a:srgbClr val="FFFF00"/>
                </a:solidFill>
                <a:latin typeface="Times New Roman" panose="02020603050405020304" pitchFamily="18" charset="0"/>
                <a:cs typeface="Times New Roman" panose="02020603050405020304" pitchFamily="18" charset="0"/>
              </a:rPr>
              <a:t>)</a:t>
            </a:r>
            <a:r>
              <a:rPr lang="kk-KZ" sz="2800" b="1" dirty="0">
                <a:solidFill>
                  <a:srgbClr val="FFFF00"/>
                </a:solidFill>
                <a:latin typeface="Times New Roman" panose="02020603050405020304" pitchFamily="18" charset="0"/>
                <a:cs typeface="Times New Roman" panose="02020603050405020304" pitchFamily="18" charset="0"/>
              </a:rPr>
              <a:t> қолдануын ұсынды.</a:t>
            </a:r>
            <a:endParaRPr lang="ru-RU" sz="2800" b="1" dirty="0">
              <a:solidFill>
                <a:srgbClr val="FFFF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23528" y="260648"/>
            <a:ext cx="8568952" cy="1815882"/>
          </a:xfrm>
          <a:prstGeom prst="rect">
            <a:avLst/>
          </a:prstGeom>
        </p:spPr>
        <p:txBody>
          <a:bodyPr wrap="square">
            <a:spAutoFit/>
          </a:bodyPr>
          <a:lstStyle/>
          <a:p>
            <a:pPr algn="just"/>
            <a:r>
              <a:rPr lang="kk-KZ" sz="2800" b="1" dirty="0">
                <a:solidFill>
                  <a:srgbClr val="FFFF00"/>
                </a:solidFill>
                <a:latin typeface="Times New Roman" panose="02020603050405020304" pitchFamily="18" charset="0"/>
                <a:cs typeface="Times New Roman" panose="02020603050405020304" pitchFamily="18" charset="0"/>
              </a:rPr>
              <a:t>Барлық тапсырмалардың  тәуелсіздігі туралы RMA бастапқы нұсқасында ақиқат емес болжам қолданылады. Сондықтан Луй мен Лэйланд </a:t>
            </a:r>
            <a:r>
              <a:rPr lang="en-US" sz="2800" b="1" dirty="0">
                <a:solidFill>
                  <a:srgbClr val="FFFF00"/>
                </a:solidFill>
                <a:latin typeface="Times New Roman" panose="02020603050405020304" pitchFamily="18" charset="0"/>
                <a:cs typeface="Times New Roman" panose="02020603050405020304" pitchFamily="18" charset="0"/>
              </a:rPr>
              <a:t>RMA </a:t>
            </a:r>
            <a:r>
              <a:rPr lang="kk-KZ" sz="2800" b="1" dirty="0">
                <a:solidFill>
                  <a:srgbClr val="FFFF00"/>
                </a:solidFill>
                <a:latin typeface="Times New Roman" panose="02020603050405020304" pitchFamily="18" charset="0"/>
                <a:cs typeface="Times New Roman" panose="02020603050405020304" pitchFamily="18" charset="0"/>
              </a:rPr>
              <a:t>жалпы жағдайын кеңейтті.</a:t>
            </a:r>
            <a:endParaRPr lang="ru-RU" sz="2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711916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8063" y="620688"/>
            <a:ext cx="8064896" cy="5693866"/>
          </a:xfrm>
          <a:prstGeom prst="rect">
            <a:avLst/>
          </a:prstGeom>
        </p:spPr>
        <p:txBody>
          <a:bodyPr wrap="square" numCol="1">
            <a:spAutoFit/>
          </a:bodyPr>
          <a:lstStyle/>
          <a:p>
            <a:r>
              <a:rPr lang="kk-KZ" sz="2800" b="1" dirty="0">
                <a:latin typeface="Times New Roman" panose="02020603050405020304" pitchFamily="18" charset="0"/>
                <a:cs typeface="Times New Roman" panose="02020603050405020304" pitchFamily="18" charset="0"/>
              </a:rPr>
              <a:t>Негізгі протоколдарды </a:t>
            </a:r>
            <a:r>
              <a:rPr lang="kk-KZ" sz="2800" b="1" dirty="0" smtClean="0">
                <a:latin typeface="Times New Roman" panose="02020603050405020304" pitchFamily="18" charset="0"/>
                <a:cs typeface="Times New Roman" panose="02020603050405020304" pitchFamily="18" charset="0"/>
              </a:rPr>
              <a:t>құраушы</a:t>
            </a:r>
            <a:r>
              <a:rPr lang="en-US" sz="2800" b="1"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sym typeface="Wingdings" panose="05000000000000000000" pitchFamily="2" charset="2"/>
              </a:rPr>
              <a:t>(PCP)</a:t>
            </a:r>
            <a:endParaRPr lang="en-US" sz="2800" b="1" dirty="0" smtClean="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r>
              <a:rPr lang="kk-KZ" sz="2800" b="1" dirty="0">
                <a:latin typeface="Times New Roman" panose="02020603050405020304" pitchFamily="18" charset="0"/>
                <a:cs typeface="Times New Roman" panose="02020603050405020304" pitchFamily="18" charset="0"/>
              </a:rPr>
              <a:t>Әрбір бөлінуші ресурсқа және әрбір </a:t>
            </a:r>
            <a:r>
              <a:rPr lang="kk-KZ" sz="2800" b="1" dirty="0" smtClean="0">
                <a:latin typeface="Times New Roman" panose="02020603050405020304" pitchFamily="18" charset="0"/>
                <a:cs typeface="Times New Roman" panose="02020603050405020304" pitchFamily="18" charset="0"/>
              </a:rPr>
              <a:t>қосымшаға</a:t>
            </a:r>
            <a:r>
              <a:rPr lang="en-US" sz="2800" b="1" dirty="0" smtClean="0">
                <a:latin typeface="Times New Roman" panose="02020603050405020304" pitchFamily="18" charset="0"/>
                <a:cs typeface="Times New Roman" panose="02020603050405020304" pitchFamily="18" charset="0"/>
              </a:rPr>
              <a:t> (</a:t>
            </a:r>
            <a:r>
              <a:rPr lang="kk-KZ" sz="2800" b="1" dirty="0" smtClean="0">
                <a:latin typeface="Times New Roman" panose="02020603050405020304" pitchFamily="18" charset="0"/>
                <a:cs typeface="Times New Roman" panose="02020603050405020304" pitchFamily="18" charset="0"/>
              </a:rPr>
              <a:t>тапсырма жиынтығы</a:t>
            </a:r>
            <a:r>
              <a:rPr lang="en-US" sz="2800" b="1" dirty="0" smtClean="0">
                <a:latin typeface="Times New Roman" panose="02020603050405020304" pitchFamily="18" charset="0"/>
                <a:cs typeface="Times New Roman" panose="02020603050405020304" pitchFamily="18" charset="0"/>
              </a:rPr>
              <a:t>)</a:t>
            </a:r>
            <a:r>
              <a:rPr lang="kk-KZ" sz="2800" b="1" dirty="0" smtClean="0">
                <a:latin typeface="Times New Roman" panose="02020603050405020304" pitchFamily="18" charset="0"/>
                <a:cs typeface="Times New Roman" panose="02020603050405020304" pitchFamily="18" charset="0"/>
              </a:rPr>
              <a:t> </a:t>
            </a:r>
            <a:r>
              <a:rPr lang="kk-KZ" sz="2800" b="1" dirty="0">
                <a:latin typeface="Times New Roman" panose="02020603050405020304" pitchFamily="18" charset="0"/>
                <a:cs typeface="Times New Roman" panose="02020603050405020304" pitchFamily="18" charset="0"/>
              </a:rPr>
              <a:t>приоритеттік сатысы енгізілген.</a:t>
            </a:r>
            <a:endParaRPr lang="ru-RU" sz="2800" b="1" dirty="0">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endParaRPr lang="en-US" sz="2800" b="1" dirty="0" smtClean="0">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r>
              <a:rPr lang="kk-KZ" sz="2800" b="1" dirty="0" smtClean="0">
                <a:latin typeface="Times New Roman" panose="02020603050405020304" pitchFamily="18" charset="0"/>
                <a:cs typeface="Times New Roman" panose="02020603050405020304" pitchFamily="18" charset="0"/>
              </a:rPr>
              <a:t>Ресурсты оқшаулау </a:t>
            </a:r>
            <a:r>
              <a:rPr lang="kk-KZ" sz="2800" b="1" dirty="0">
                <a:latin typeface="Times New Roman" panose="02020603050405020304" pitchFamily="18" charset="0"/>
                <a:cs typeface="Times New Roman" panose="02020603050405020304" pitchFamily="18" charset="0"/>
              </a:rPr>
              <a:t>мүмкін емес, егер де приоритеттік сатысы неғұрлым жоғары болса, соғұрлым приоритеттік сатысы оқшаулау қосымшасына сұраныс </a:t>
            </a:r>
            <a:r>
              <a:rPr lang="kk-KZ" sz="2800" b="1" dirty="0" smtClean="0">
                <a:latin typeface="Times New Roman" panose="02020603050405020304" pitchFamily="18" charset="0"/>
                <a:cs typeface="Times New Roman" panose="02020603050405020304" pitchFamily="18" charset="0"/>
              </a:rPr>
              <a:t>жасайды</a:t>
            </a:r>
            <a:r>
              <a:rPr lang="kk-KZ" sz="2800" b="1" dirty="0">
                <a:latin typeface="Times New Roman" panose="02020603050405020304" pitchFamily="18" charset="0"/>
                <a:cs typeface="Times New Roman" panose="02020603050405020304" pitchFamily="18" charset="0"/>
              </a:rPr>
              <a:t>.</a:t>
            </a:r>
            <a:endParaRPr lang="ru-RU" sz="2800" b="1" dirty="0">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endParaRPr lang="en-US" sz="2800" b="1" dirty="0" smtClean="0">
              <a:latin typeface="Times New Roman" panose="02020603050405020304" pitchFamily="18" charset="0"/>
              <a:cs typeface="Times New Roman" panose="02020603050405020304" pitchFamily="18" charset="0"/>
            </a:endParaRPr>
          </a:p>
          <a:p>
            <a:pPr marL="457200" lvl="0" indent="-457200">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O</a:t>
            </a:r>
            <a:r>
              <a:rPr lang="kk-KZ" sz="2800" b="1" dirty="0" smtClean="0">
                <a:latin typeface="Times New Roman" panose="02020603050405020304" pitchFamily="18" charset="0"/>
                <a:cs typeface="Times New Roman" panose="02020603050405020304" pitchFamily="18" charset="0"/>
              </a:rPr>
              <a:t>қшаулаушы приоритет (ресурстарды басқаратын</a:t>
            </a:r>
            <a:r>
              <a:rPr lang="ru-RU" sz="2800" b="1" dirty="0" smtClean="0">
                <a:latin typeface="Times New Roman" panose="02020603050405020304" pitchFamily="18" charset="0"/>
                <a:cs typeface="Times New Roman" panose="02020603050405020304" pitchFamily="18" charset="0"/>
              </a:rPr>
              <a:t>)</a:t>
            </a:r>
            <a:r>
              <a:rPr lang="kk-KZ" sz="2800" b="1" dirty="0" smtClean="0">
                <a:latin typeface="Times New Roman" panose="02020603050405020304" pitchFamily="18" charset="0"/>
                <a:cs typeface="Times New Roman" panose="02020603050405020304" pitchFamily="18" charset="0"/>
              </a:rPr>
              <a:t> тапсырмасы уақытша </a:t>
            </a:r>
            <a:r>
              <a:rPr lang="kk-KZ" sz="2800" b="1" dirty="0">
                <a:latin typeface="Times New Roman" panose="02020603050405020304" pitchFamily="18" charset="0"/>
                <a:cs typeface="Times New Roman" panose="02020603050405020304" pitchFamily="18" charset="0"/>
              </a:rPr>
              <a:t>артады.</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665799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2">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 calcmode="lin" valueType="num">
                                      <p:cBhvr>
                                        <p:cTn id="14"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p:cTn id="2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845313" y="2780928"/>
            <a:ext cx="7507183" cy="2123658"/>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6600" b="1" cap="none" spc="0" dirty="0" err="1" smtClean="0">
                <a:ln w="11430"/>
                <a:solidFill>
                  <a:srgbClr val="5506CA"/>
                </a:solidFill>
                <a:effectLst>
                  <a:outerShdw blurRad="80000" dist="40000" dir="5040000" algn="tl">
                    <a:srgbClr val="000000">
                      <a:alpha val="30000"/>
                    </a:srgbClr>
                  </a:outerShdw>
                </a:effectLst>
                <a:latin typeface="Segoe Print" panose="02000600000000000000" pitchFamily="2" charset="0"/>
              </a:rPr>
              <a:t>Назарлары</a:t>
            </a:r>
            <a:r>
              <a:rPr lang="kk-KZ" sz="6600" b="1" dirty="0" smtClean="0">
                <a:ln w="11430"/>
                <a:solidFill>
                  <a:srgbClr val="5506CA"/>
                </a:solidFill>
                <a:effectLst>
                  <a:outerShdw blurRad="80000" dist="40000" dir="5040000" algn="tl">
                    <a:srgbClr val="000000">
                      <a:alpha val="30000"/>
                    </a:srgbClr>
                  </a:outerShdw>
                </a:effectLst>
                <a:latin typeface="Segoe Print" panose="02000600000000000000" pitchFamily="2" charset="0"/>
              </a:rPr>
              <a:t>ңызға</a:t>
            </a:r>
            <a:endParaRPr lang="kk-KZ" sz="6600" b="1" cap="none" spc="0" dirty="0" smtClean="0">
              <a:ln w="11430"/>
              <a:solidFill>
                <a:srgbClr val="5506CA"/>
              </a:solidFill>
              <a:effectLst>
                <a:outerShdw blurRad="80000" dist="40000" dir="5040000" algn="tl">
                  <a:srgbClr val="000000">
                    <a:alpha val="30000"/>
                  </a:srgbClr>
                </a:outerShdw>
              </a:effectLst>
              <a:latin typeface="Segoe Print" panose="02000600000000000000" pitchFamily="2" charset="0"/>
            </a:endParaRPr>
          </a:p>
          <a:p>
            <a:pPr algn="ctr"/>
            <a:r>
              <a:rPr lang="kk-KZ" sz="6600" b="1" dirty="0">
                <a:ln w="11430"/>
                <a:solidFill>
                  <a:srgbClr val="5506CA"/>
                </a:solidFill>
                <a:effectLst>
                  <a:outerShdw blurRad="80000" dist="40000" dir="5040000" algn="tl">
                    <a:srgbClr val="000000">
                      <a:alpha val="30000"/>
                    </a:srgbClr>
                  </a:outerShdw>
                </a:effectLst>
                <a:latin typeface="Segoe Print" panose="02000600000000000000" pitchFamily="2" charset="0"/>
              </a:rPr>
              <a:t>р</a:t>
            </a:r>
            <a:r>
              <a:rPr lang="kk-KZ" sz="6600" b="1" dirty="0" smtClean="0">
                <a:ln w="11430"/>
                <a:solidFill>
                  <a:srgbClr val="5506CA"/>
                </a:solidFill>
                <a:effectLst>
                  <a:outerShdw blurRad="80000" dist="40000" dir="5040000" algn="tl">
                    <a:srgbClr val="000000">
                      <a:alpha val="30000"/>
                    </a:srgbClr>
                  </a:outerShdw>
                </a:effectLst>
                <a:latin typeface="Segoe Print" panose="02000600000000000000" pitchFamily="2" charset="0"/>
              </a:rPr>
              <a:t>ахмет! </a:t>
            </a:r>
            <a:endParaRPr lang="ru-RU" sz="6600" b="1" cap="none" spc="0" dirty="0">
              <a:ln w="11430"/>
              <a:solidFill>
                <a:srgbClr val="5506CA"/>
              </a:solidFill>
              <a:effectLst>
                <a:outerShdw blurRad="80000" dist="40000" dir="5040000" algn="tl">
                  <a:srgbClr val="000000">
                    <a:alpha val="30000"/>
                  </a:srgbClr>
                </a:outerShdw>
              </a:effectLst>
              <a:latin typeface="Segoe Print" panose="02000600000000000000" pitchFamily="2" charset="0"/>
            </a:endParaRPr>
          </a:p>
        </p:txBody>
      </p:sp>
    </p:spTree>
    <p:extLst>
      <p:ext uri="{BB962C8B-B14F-4D97-AF65-F5344CB8AC3E}">
        <p14:creationId xmlns:p14="http://schemas.microsoft.com/office/powerpoint/2010/main" val="273032649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
                                        </p:tgtEl>
                                        <p:attrNameLst>
                                          <p:attrName>fillcolor</p:attrName>
                                        </p:attrNameLst>
                                      </p:cBhvr>
                                      <p:to>
                                        <a:schemeClr val="accent2"/>
                                      </p:to>
                                    </p:animClr>
                                    <p:set>
                                      <p:cBhvr>
                                        <p:cTn id="7" dur="2000" fill="hold"/>
                                        <p:tgtEl>
                                          <p:spTgt spid="2"/>
                                        </p:tgtEl>
                                        <p:attrNameLst>
                                          <p:attrName>fill.type</p:attrName>
                                        </p:attrNameLst>
                                      </p:cBhvr>
                                      <p:to>
                                        <p:strVal val="solid"/>
                                      </p:to>
                                    </p:set>
                                    <p:set>
                                      <p:cBhvr>
                                        <p:cTn id="8" dur="2000" fill="hold"/>
                                        <p:tgtEl>
                                          <p:spTgt spid="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174</TotalTime>
  <Words>254</Words>
  <Application>Microsoft Office PowerPoint</Application>
  <PresentationFormat>Экран (4:3)</PresentationFormat>
  <Paragraphs>21</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Остин</vt:lpstr>
      <vt:lpstr>Периодтық тапсырманы жоспарлау</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Периодтық тапсырманы жобалау</dc:title>
  <dc:creator>Oteshova Meyramgul</dc:creator>
  <cp:lastModifiedBy>User</cp:lastModifiedBy>
  <cp:revision>11</cp:revision>
  <dcterms:created xsi:type="dcterms:W3CDTF">2014-10-06T19:39:30Z</dcterms:created>
  <dcterms:modified xsi:type="dcterms:W3CDTF">2014-11-11T17:57:30Z</dcterms:modified>
</cp:coreProperties>
</file>